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7" r:id="rId3"/>
    <p:sldId id="468" r:id="rId4"/>
    <p:sldId id="469" r:id="rId5"/>
    <p:sldId id="474" r:id="rId6"/>
    <p:sldId id="467" r:id="rId7"/>
    <p:sldId id="472" r:id="rId8"/>
    <p:sldId id="473" r:id="rId9"/>
    <p:sldId id="466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5C6B34-D80D-413D-838F-7A176E6629C6}">
          <p14:sldIdLst>
            <p14:sldId id="256"/>
            <p14:sldId id="327"/>
            <p14:sldId id="468"/>
            <p14:sldId id="469"/>
            <p14:sldId id="474"/>
            <p14:sldId id="467"/>
            <p14:sldId id="472"/>
            <p14:sldId id="473"/>
          </p14:sldIdLst>
        </p14:section>
        <p14:section name="Management options" id="{357456D1-8015-4A68-9C25-D91CDCBEDE07}">
          <p14:sldIdLst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5" y="935764"/>
            <a:ext cx="7355023" cy="5534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7936" y="802521"/>
            <a:ext cx="145229" cy="992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625" y="6561220"/>
            <a:ext cx="8230402" cy="251179"/>
          </a:xfrm>
        </p:spPr>
        <p:txBody>
          <a:bodyPr>
            <a:noAutofit/>
          </a:bodyPr>
          <a:lstStyle>
            <a:lvl1pPr>
              <a:defRPr sz="1500">
                <a:latin typeface="Arial Narrow" panose="020B0606020202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617692" y="6561219"/>
            <a:ext cx="555057" cy="251179"/>
          </a:xfrm>
        </p:spPr>
        <p:txBody>
          <a:bodyPr>
            <a:noAutofit/>
          </a:bodyPr>
          <a:lstStyle>
            <a:lvl1pPr>
              <a:defRPr sz="15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6B0624A2-2D30-4B5D-A2F4-3A0BA3466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5" y="935764"/>
            <a:ext cx="7355023" cy="5534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7936" y="802521"/>
            <a:ext cx="145229" cy="992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625" y="6561220"/>
            <a:ext cx="8230402" cy="251179"/>
          </a:xfrm>
        </p:spPr>
        <p:txBody>
          <a:bodyPr>
            <a:noAutofit/>
          </a:bodyPr>
          <a:lstStyle>
            <a:lvl1pPr>
              <a:defRPr sz="1500">
                <a:latin typeface="Arial Narrow" panose="020B0606020202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617692" y="6561219"/>
            <a:ext cx="555057" cy="251179"/>
          </a:xfrm>
        </p:spPr>
        <p:txBody>
          <a:bodyPr>
            <a:noAutofit/>
          </a:bodyPr>
          <a:lstStyle>
            <a:lvl1pPr>
              <a:defRPr sz="15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6B0624A2-2D30-4B5D-A2F4-3A0BA3466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7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5" y="935764"/>
            <a:ext cx="7355023" cy="5534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7936" y="802521"/>
            <a:ext cx="145229" cy="992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qualitydata.us/portal/#siteType=Well&amp;pCode=70301&amp;mimeType=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dwa/secondary-drinking-water-standards-guidance-nuisance-chemical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set 6 walkthrough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26,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47" y="254645"/>
            <a:ext cx="10295369" cy="63928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31446" y="5496191"/>
            <a:ext cx="11957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60062" y="5358063"/>
            <a:ext cx="10206891" cy="2940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 – </a:t>
            </a:r>
            <a:r>
              <a:rPr lang="en-US" dirty="0" err="1" smtClean="0"/>
              <a:t>santa</a:t>
            </a:r>
            <a:r>
              <a:rPr lang="en-US" dirty="0" smtClean="0"/>
              <a:t> Barbara well water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6" y="935764"/>
            <a:ext cx="4977718" cy="5534939"/>
          </a:xfrm>
        </p:spPr>
        <p:txBody>
          <a:bodyPr/>
          <a:lstStyle/>
          <a:p>
            <a:r>
              <a:rPr lang="en-US" b="1" dirty="0" smtClean="0"/>
              <a:t>Data available at: </a:t>
            </a:r>
            <a:r>
              <a:rPr lang="en-US" dirty="0" smtClean="0"/>
              <a:t>https</a:t>
            </a:r>
            <a:r>
              <a:rPr lang="en-US" dirty="0"/>
              <a:t>://groundwaterwatch.usgs.gov/StateMap.asp?sa=CA&amp;sc=06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34" y="1086075"/>
            <a:ext cx="5417186" cy="52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342452119405504 004N027W23F008S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5" y="935764"/>
            <a:ext cx="12036245" cy="55349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Santa Barbara County, California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Hydrologic Unit Code 18060013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Latitude  34°24'52.0", Longitude 119°40'59.8" NAD83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Land-surface elevation 9.56 feet above NGVD29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The depth of the well is 430 feet below land surface.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The depth of the hole is 438 feet below land surface.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This well is completed in the California Coastal Basin aquifers (N100CACSTL) national aquifer.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17" y="3318962"/>
            <a:ext cx="5426073" cy="3458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67" y="3192898"/>
            <a:ext cx="5619750" cy="361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905" y="628677"/>
            <a:ext cx="4875306" cy="30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342603119430401 - 004N027W16C001S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5" y="732322"/>
            <a:ext cx="11972076" cy="55349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Latitude 34°26'02.1", Longitude 119°43'07.9"   NAD83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   Santa Barbara County, California, Hydrologic Unit 18060013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   Well depth: 330 feet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   Hole depth: 360 feet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   Land surface altitude: 210.00feet above NGVD29.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   Well completed in "California Coastal Basin aquifers" (N100CACSTL) national aquifer.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35" y="2711116"/>
            <a:ext cx="7620413" cy="414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" y="2714625"/>
            <a:ext cx="4000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download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705" y="277311"/>
            <a:ext cx="5911515" cy="6065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298" y="1033948"/>
            <a:ext cx="50917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https://www.waterqualitydata.us/portal/#</a:t>
            </a:r>
            <a:r>
              <a:rPr lang="en-US" dirty="0" smtClean="0">
                <a:hlinkClick r:id="rId3"/>
              </a:rPr>
              <a:t>siteType=Well&amp;pCode=70301&amp;mimeType=xlsx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Must download “Sample results (</a:t>
            </a:r>
            <a:r>
              <a:rPr lang="en-US" dirty="0" err="1" smtClean="0"/>
              <a:t>phys</a:t>
            </a:r>
            <a:r>
              <a:rPr lang="en-US" dirty="0" smtClean="0"/>
              <a:t>/</a:t>
            </a:r>
            <a:r>
              <a:rPr lang="en-US" dirty="0" err="1" smtClean="0"/>
              <a:t>chem</a:t>
            </a:r>
            <a:r>
              <a:rPr lang="en-US" dirty="0" smtClean="0"/>
              <a:t>)” separately from station data</a:t>
            </a:r>
          </a:p>
          <a:p>
            <a:r>
              <a:rPr lang="en-US" dirty="0" smtClean="0"/>
              <a:t>I deleted n=26,552 measurements where no data were available for either hole depth or well depth. Well depth data were used where available; where these data were unavailable the hole depth was used as a proxy for the well depth (accepting that doing so introduces some uncertainty as to the actual depths of wells in the resulting compiled dataset). I retained only the most recent measurement in the dataset (i.e., if more than one TDS measurement exists for a single well, I deleted earlier measurements and kept the most recent TDS measurement)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5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sgma</a:t>
            </a:r>
            <a:r>
              <a:rPr lang="en-US" dirty="0" smtClean="0"/>
              <a:t> basins and </a:t>
            </a:r>
            <a:r>
              <a:rPr lang="en-US" dirty="0" err="1" smtClean="0"/>
              <a:t>tds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9" y="815340"/>
            <a:ext cx="7355023" cy="5534939"/>
          </a:xfrm>
        </p:spPr>
        <p:txBody>
          <a:bodyPr/>
          <a:lstStyle/>
          <a:p>
            <a:r>
              <a:rPr lang="en-US" dirty="0" smtClean="0"/>
              <a:t>Plot total dissolved solids (in mg/L) versus well depth for your basin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32" y="935764"/>
            <a:ext cx="4493042" cy="5576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83" y="1787619"/>
            <a:ext cx="6797289" cy="46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 and drinking water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secondary drinking water </a:t>
            </a:r>
            <a:r>
              <a:rPr lang="en-US" dirty="0"/>
              <a:t>standard information 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www.epa.gov/sdwa/secondary-drinking-water-standards-guidance-nuisance-chemicals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11078924"/>
              </p:ext>
            </p:extLst>
          </p:nvPr>
        </p:nvGraphicFramePr>
        <p:xfrm>
          <a:off x="7977739" y="935764"/>
          <a:ext cx="3917481" cy="504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253">
                  <a:extLst>
                    <a:ext uri="{9D8B030D-6E8A-4147-A177-3AD203B41FA5}">
                      <a16:colId xmlns:a16="http://schemas.microsoft.com/office/drawing/2014/main" val="2576907126"/>
                    </a:ext>
                  </a:extLst>
                </a:gridCol>
                <a:gridCol w="964228">
                  <a:extLst>
                    <a:ext uri="{9D8B030D-6E8A-4147-A177-3AD203B41FA5}">
                      <a16:colId xmlns:a16="http://schemas.microsoft.com/office/drawing/2014/main" val="607631901"/>
                    </a:ext>
                  </a:extLst>
                </a:gridCol>
              </a:tblGrid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smtClean="0">
                          <a:effectLst/>
                        </a:rPr>
                        <a:t>Basin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514379228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KAWEAH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1144766130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WESTSIDE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3182905823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KINGS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252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4110411883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CHOWCHILLA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826239385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MADERA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49508229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MERCED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176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007655158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MODESTO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336021743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TURLOCK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378032301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DELTA-MENDOTA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493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1284167639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TRACY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673441395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EASTERN SAN JOAQUIN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3191006342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KERN COUNTY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869805126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TULARE LAKE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816920110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TULE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178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" marR="836" marT="836" marB="0" anchor="b"/>
                </a:tc>
                <a:extLst>
                  <a:ext uri="{0D108BD9-81ED-4DB2-BD59-A6C34878D82A}">
                    <a16:rowId xmlns:a16="http://schemas.microsoft.com/office/drawing/2014/main" val="261828822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33738" b="5833"/>
          <a:stretch/>
        </p:blipFill>
        <p:spPr>
          <a:xfrm>
            <a:off x="0" y="0"/>
            <a:ext cx="12191999" cy="5722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2645" y="5443099"/>
            <a:ext cx="37974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Calibri Light" panose="020F0302020204030204" pitchFamily="34" charset="0"/>
              </a:rPr>
              <a:t>photo by </a:t>
            </a:r>
            <a:r>
              <a:rPr lang="en-US" sz="13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Chad Ress (chadress.com)</a:t>
            </a:r>
            <a:endParaRPr lang="en-US" sz="13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95250"/>
            <a:ext cx="12192000" cy="815340"/>
          </a:xfrm>
        </p:spPr>
        <p:txBody>
          <a:bodyPr/>
          <a:lstStyle/>
          <a:p>
            <a:r>
              <a:rPr lang="en-US" dirty="0" smtClean="0"/>
              <a:t>Problem set 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5962651"/>
            <a:ext cx="4341946" cy="7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4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4030</TotalTime>
  <Words>289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Narrow</vt:lpstr>
      <vt:lpstr>Calibri</vt:lpstr>
      <vt:lpstr>Calibri Light</vt:lpstr>
      <vt:lpstr>Tw Cen MT</vt:lpstr>
      <vt:lpstr>Tw Cen MT Condensed</vt:lpstr>
      <vt:lpstr>Wingdings 3</vt:lpstr>
      <vt:lpstr>Integral</vt:lpstr>
      <vt:lpstr>Problem set 6 walkthrough</vt:lpstr>
      <vt:lpstr>PowerPoint Presentation</vt:lpstr>
      <vt:lpstr>Question 1 – santa Barbara well water levels</vt:lpstr>
      <vt:lpstr>USGS 342452119405504 004N027W23F008S </vt:lpstr>
      <vt:lpstr>342603119430401 - 004N027W16C001S</vt:lpstr>
      <vt:lpstr>Data download</vt:lpstr>
      <vt:lpstr>Your sgma basins and tds measurements</vt:lpstr>
      <vt:lpstr>TDS and drinking water standards</vt:lpstr>
      <vt:lpstr>Problem set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jasechko</dc:creator>
  <cp:lastModifiedBy>jasechko</cp:lastModifiedBy>
  <cp:revision>136</cp:revision>
  <cp:lastPrinted>2020-01-31T13:06:36Z</cp:lastPrinted>
  <dcterms:created xsi:type="dcterms:W3CDTF">2019-12-18T15:30:45Z</dcterms:created>
  <dcterms:modified xsi:type="dcterms:W3CDTF">2020-02-26T05:10:33Z</dcterms:modified>
</cp:coreProperties>
</file>